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7" r:id="rId4"/>
    <p:sldId id="270" r:id="rId5"/>
    <p:sldId id="272" r:id="rId6"/>
    <p:sldId id="273" r:id="rId7"/>
    <p:sldId id="274" r:id="rId8"/>
    <p:sldId id="286" r:id="rId9"/>
    <p:sldId id="271" r:id="rId10"/>
    <p:sldId id="276" r:id="rId11"/>
    <p:sldId id="275" r:id="rId12"/>
    <p:sldId id="283" r:id="rId13"/>
    <p:sldId id="285" r:id="rId14"/>
    <p:sldId id="277" r:id="rId15"/>
    <p:sldId id="278" r:id="rId16"/>
    <p:sldId id="279" r:id="rId17"/>
    <p:sldId id="281" r:id="rId18"/>
    <p:sldId id="282" r:id="rId19"/>
    <p:sldId id="284" r:id="rId20"/>
    <p:sldId id="294" r:id="rId21"/>
    <p:sldId id="295" r:id="rId22"/>
    <p:sldId id="307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266" r:id="rId34"/>
    <p:sldId id="308" r:id="rId35"/>
    <p:sldId id="309" r:id="rId36"/>
    <p:sldId id="311" r:id="rId37"/>
    <p:sldId id="310" r:id="rId38"/>
    <p:sldId id="31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1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8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79E55-448B-1141-AC51-D59351CC502C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120FF-C600-4547-BF39-5D93A52D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1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5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3" y="2350185"/>
            <a:ext cx="8047383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Lesson 01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Programmable Logic Controllers and Ladder Logic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812" y="4266137"/>
            <a:ext cx="7216007" cy="20310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Dr. David J. Coe</a:t>
            </a:r>
          </a:p>
          <a:p>
            <a:r>
              <a:rPr lang="en-US" dirty="0"/>
              <a:t>Electrical and Computer Engineering Department</a:t>
            </a:r>
          </a:p>
          <a:p>
            <a:r>
              <a:rPr lang="en-US" dirty="0"/>
              <a:t>University of Alabama in Huntsville</a:t>
            </a:r>
          </a:p>
          <a:p>
            <a:r>
              <a:rPr lang="en-US" dirty="0" err="1"/>
              <a:t>coed@uah.edu</a:t>
            </a: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16" y="22542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Ladder Logic Programming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Ladder Logic?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43" y="1578428"/>
            <a:ext cx="8142514" cy="448491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Ladder Logic 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A graphical programming language derived from </a:t>
            </a:r>
            <a:r>
              <a:rPr lang="en-US" b="1" i="1" dirty="0">
                <a:solidFill>
                  <a:srgbClr val="0070C0"/>
                </a:solidFill>
              </a:rPr>
              <a:t>relay (ladder) logic</a:t>
            </a:r>
          </a:p>
          <a:p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7030A0"/>
                </a:solidFill>
              </a:rPr>
              <a:t>relay</a:t>
            </a:r>
            <a:r>
              <a:rPr lang="en-US" dirty="0"/>
              <a:t> is a switch operated by an actuator such as an electromagnet 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43" y="1143000"/>
            <a:ext cx="8142514" cy="49203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Ladder logic consists of a sequence of one or more ladder </a:t>
            </a:r>
            <a:r>
              <a:rPr lang="en-US" b="1" i="1" dirty="0">
                <a:solidFill>
                  <a:srgbClr val="0070C0"/>
                </a:solidFill>
              </a:rPr>
              <a:t>rungs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rung</a:t>
            </a:r>
            <a:r>
              <a:rPr lang="en-US" dirty="0"/>
              <a:t> includes one or more </a:t>
            </a:r>
            <a:r>
              <a:rPr lang="en-US" b="1" i="1" dirty="0">
                <a:solidFill>
                  <a:srgbClr val="0070C0"/>
                </a:solidFill>
              </a:rPr>
              <a:t>contacts</a:t>
            </a:r>
            <a:r>
              <a:rPr lang="en-US" dirty="0"/>
              <a:t> or function blocks and one or more </a:t>
            </a:r>
            <a:r>
              <a:rPr lang="en-US" b="1" i="1" dirty="0">
                <a:solidFill>
                  <a:srgbClr val="0070C0"/>
                </a:solidFill>
              </a:rPr>
              <a:t>coils</a:t>
            </a:r>
            <a:r>
              <a:rPr lang="en-US" dirty="0"/>
              <a:t> along with </a:t>
            </a:r>
            <a:r>
              <a:rPr lang="en-US" b="1" i="1" dirty="0">
                <a:solidFill>
                  <a:srgbClr val="0070C0"/>
                </a:solidFill>
              </a:rPr>
              <a:t>rails</a:t>
            </a:r>
          </a:p>
          <a:p>
            <a:pPr lvl="2"/>
            <a:r>
              <a:rPr lang="en-US" b="1" i="1" dirty="0"/>
              <a:t>Rails </a:t>
            </a:r>
            <a:r>
              <a:rPr lang="en-US" dirty="0"/>
              <a:t>are sources or sinks of electric current</a:t>
            </a:r>
          </a:p>
          <a:p>
            <a:pPr lvl="3"/>
            <a:r>
              <a:rPr lang="en-US" dirty="0"/>
              <a:t>Left rail is at a positive voltage (current source)</a:t>
            </a:r>
          </a:p>
          <a:p>
            <a:pPr lvl="3"/>
            <a:r>
              <a:rPr lang="en-US" dirty="0"/>
              <a:t>Right rail at ground (current sink)</a:t>
            </a:r>
          </a:p>
          <a:p>
            <a:pPr lvl="2"/>
            <a:r>
              <a:rPr lang="en-US" b="1" i="1" dirty="0"/>
              <a:t>Contacts</a:t>
            </a:r>
            <a:r>
              <a:rPr lang="en-US" i="1" dirty="0"/>
              <a:t> </a:t>
            </a:r>
            <a:r>
              <a:rPr lang="en-US" dirty="0"/>
              <a:t>may be inputs or computed intermediate values</a:t>
            </a:r>
          </a:p>
          <a:p>
            <a:pPr lvl="2"/>
            <a:r>
              <a:rPr lang="en-US" b="1" i="1" dirty="0"/>
              <a:t>Coils</a:t>
            </a:r>
            <a:r>
              <a:rPr lang="en-US" i="1" dirty="0"/>
              <a:t> </a:t>
            </a:r>
            <a:r>
              <a:rPr lang="en-US" dirty="0"/>
              <a:t>are outputs</a:t>
            </a:r>
            <a:endParaRPr lang="en-US" b="1" i="1" dirty="0"/>
          </a:p>
          <a:p>
            <a:pPr lvl="1"/>
            <a:r>
              <a:rPr lang="en-US" dirty="0"/>
              <a:t>A given rung is interpreted left-to-right as drawn</a:t>
            </a:r>
          </a:p>
          <a:p>
            <a:pPr lvl="1"/>
            <a:r>
              <a:rPr lang="en-US" dirty="0"/>
              <a:t>The rungs are processed in the order they appear in the ladder logic diagram top-to-bottom </a:t>
            </a:r>
          </a:p>
          <a:p>
            <a:pPr lvl="1"/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Sample Ladder Logic Rung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970B74-7686-7F4B-95A3-43EB092D5F23}"/>
              </a:ext>
            </a:extLst>
          </p:cNvPr>
          <p:cNvGrpSpPr/>
          <p:nvPr/>
        </p:nvGrpSpPr>
        <p:grpSpPr>
          <a:xfrm>
            <a:off x="1099455" y="3030026"/>
            <a:ext cx="3363686" cy="729343"/>
            <a:chOff x="-348345" y="2144485"/>
            <a:chExt cx="3363686" cy="72934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4E81C1-F8C3-B642-B699-78AA8879DD97}"/>
                </a:ext>
              </a:extLst>
            </p:cNvPr>
            <p:cNvCxnSpPr>
              <a:cxnSpLocks/>
            </p:cNvCxnSpPr>
            <p:nvPr/>
          </p:nvCxnSpPr>
          <p:spPr>
            <a:xfrm>
              <a:off x="-348345" y="2514600"/>
              <a:ext cx="1970315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A6313D-BB49-3F4E-ABF2-E0B0BA1DD52D}"/>
                </a:ext>
              </a:extLst>
            </p:cNvPr>
            <p:cNvCxnSpPr/>
            <p:nvPr/>
          </p:nvCxnSpPr>
          <p:spPr>
            <a:xfrm>
              <a:off x="2285998" y="2503714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6EAB1E-5CFD-EE46-A7E7-F67A88C5497A}"/>
                </a:ext>
              </a:extLst>
            </p:cNvPr>
            <p:cNvCxnSpPr/>
            <p:nvPr/>
          </p:nvCxnSpPr>
          <p:spPr>
            <a:xfrm>
              <a:off x="1621970" y="2155371"/>
              <a:ext cx="0" cy="71845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8B083E-8E40-0340-B08A-D77A712F65FE}"/>
                </a:ext>
              </a:extLst>
            </p:cNvPr>
            <p:cNvCxnSpPr/>
            <p:nvPr/>
          </p:nvCxnSpPr>
          <p:spPr>
            <a:xfrm>
              <a:off x="2264226" y="2144485"/>
              <a:ext cx="0" cy="71845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4E26A1-7B86-9C45-9732-02427AE5BDF8}"/>
              </a:ext>
            </a:extLst>
          </p:cNvPr>
          <p:cNvGrpSpPr/>
          <p:nvPr/>
        </p:nvGrpSpPr>
        <p:grpSpPr>
          <a:xfrm>
            <a:off x="4463141" y="2837878"/>
            <a:ext cx="3461656" cy="1015663"/>
            <a:chOff x="892627" y="1964093"/>
            <a:chExt cx="3461656" cy="101566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563143-2842-764C-B838-B70C9568773C}"/>
                </a:ext>
              </a:extLst>
            </p:cNvPr>
            <p:cNvCxnSpPr/>
            <p:nvPr/>
          </p:nvCxnSpPr>
          <p:spPr>
            <a:xfrm>
              <a:off x="892627" y="2514600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6D385F-63D7-0842-8CA9-C37E5DC414A9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98" y="2503714"/>
              <a:ext cx="2068285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AC19E-5151-E849-925F-15252A718326}"/>
                </a:ext>
              </a:extLst>
            </p:cNvPr>
            <p:cNvSpPr txBox="1"/>
            <p:nvPr/>
          </p:nvSpPr>
          <p:spPr>
            <a:xfrm>
              <a:off x="1501368" y="1964093"/>
              <a:ext cx="101502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0070C0"/>
                  </a:solidFill>
                </a:rPr>
                <a:t>(  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5C4197-4701-DA4B-A1EB-7A4DFE4F41A7}"/>
              </a:ext>
            </a:extLst>
          </p:cNvPr>
          <p:cNvSpPr txBox="1"/>
          <p:nvPr/>
        </p:nvSpPr>
        <p:spPr>
          <a:xfrm>
            <a:off x="2743199" y="3937398"/>
            <a:ext cx="132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Button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763582-1354-A54B-A96F-9466EA4CF410}"/>
              </a:ext>
            </a:extLst>
          </p:cNvPr>
          <p:cNvSpPr txBox="1"/>
          <p:nvPr/>
        </p:nvSpPr>
        <p:spPr>
          <a:xfrm>
            <a:off x="5229777" y="392328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6FEDF6-6569-6447-80F7-D6AEC95F48AC}"/>
              </a:ext>
            </a:extLst>
          </p:cNvPr>
          <p:cNvCxnSpPr>
            <a:cxnSpLocks/>
          </p:cNvCxnSpPr>
          <p:nvPr/>
        </p:nvCxnSpPr>
        <p:spPr>
          <a:xfrm>
            <a:off x="1099455" y="2476753"/>
            <a:ext cx="0" cy="1846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69605E-C95B-6743-A48A-9F54437E0414}"/>
              </a:ext>
            </a:extLst>
          </p:cNvPr>
          <p:cNvCxnSpPr>
            <a:cxnSpLocks/>
          </p:cNvCxnSpPr>
          <p:nvPr/>
        </p:nvCxnSpPr>
        <p:spPr>
          <a:xfrm>
            <a:off x="7924797" y="2422322"/>
            <a:ext cx="0" cy="1846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4E6F15-3016-6544-8BC1-3517F60CCE1E}"/>
              </a:ext>
            </a:extLst>
          </p:cNvPr>
          <p:cNvSpPr txBox="1"/>
          <p:nvPr/>
        </p:nvSpPr>
        <p:spPr>
          <a:xfrm>
            <a:off x="2937350" y="2470401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Contact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CDBBCE-1A13-3B4C-B8D6-4692722B5191}"/>
              </a:ext>
            </a:extLst>
          </p:cNvPr>
          <p:cNvSpPr txBox="1"/>
          <p:nvPr/>
        </p:nvSpPr>
        <p:spPr>
          <a:xfrm>
            <a:off x="5309927" y="247675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48A46-165F-FD4A-AC6A-E53D3BF8E3C8}"/>
              </a:ext>
            </a:extLst>
          </p:cNvPr>
          <p:cNvSpPr txBox="1"/>
          <p:nvPr/>
        </p:nvSpPr>
        <p:spPr>
          <a:xfrm>
            <a:off x="459985" y="2050731"/>
            <a:ext cx="127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Left Rail (+)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33F8D-C0DF-1245-AE01-474289537A8A}"/>
              </a:ext>
            </a:extLst>
          </p:cNvPr>
          <p:cNvSpPr txBox="1"/>
          <p:nvPr/>
        </p:nvSpPr>
        <p:spPr>
          <a:xfrm>
            <a:off x="7236403" y="1991010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Right Rail (-)</a:t>
            </a:r>
          </a:p>
        </p:txBody>
      </p:sp>
    </p:spTree>
    <p:extLst>
      <p:ext uri="{BB962C8B-B14F-4D97-AF65-F5344CB8AC3E}">
        <p14:creationId xmlns:p14="http://schemas.microsoft.com/office/powerpoint/2010/main" val="408563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Symbols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66" y="1490218"/>
            <a:ext cx="4146963" cy="4543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7030A0"/>
                </a:solidFill>
              </a:rPr>
              <a:t>Normally Open Contact (NO) </a:t>
            </a:r>
          </a:p>
          <a:p>
            <a:pPr marL="0" indent="0">
              <a:buNone/>
            </a:pPr>
            <a:endParaRPr lang="en-US" sz="2400" b="1" i="1" dirty="0">
              <a:solidFill>
                <a:srgbClr val="7030A0"/>
              </a:solidFill>
            </a:endParaRP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000" dirty="0"/>
              <a:t>Mechanical spring holds A-B switch </a:t>
            </a:r>
            <a:r>
              <a:rPr lang="en-US" sz="2000" b="1" i="1" dirty="0">
                <a:solidFill>
                  <a:srgbClr val="FF0000"/>
                </a:solidFill>
              </a:rPr>
              <a:t>open</a:t>
            </a:r>
          </a:p>
          <a:p>
            <a:r>
              <a:rPr lang="en-US" sz="2000" dirty="0"/>
              <a:t>Energized electromagnet coil overpowers spring to </a:t>
            </a:r>
            <a:r>
              <a:rPr lang="en-US" sz="2000" b="1" i="1" dirty="0">
                <a:solidFill>
                  <a:srgbClr val="0070C0"/>
                </a:solidFill>
              </a:rPr>
              <a:t>close</a:t>
            </a:r>
            <a:r>
              <a:rPr lang="en-US" sz="2000" dirty="0"/>
              <a:t> switch</a:t>
            </a:r>
          </a:p>
          <a:p>
            <a:r>
              <a:rPr lang="en-US" sz="2000" dirty="0"/>
              <a:t>Logic 1 (positive voltage) energizes electromagnet coil</a:t>
            </a:r>
          </a:p>
          <a:p>
            <a:r>
              <a:rPr lang="en-US" sz="2000" dirty="0"/>
              <a:t>Logic 0 (zero voltage) allows spring to dominate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CD454-F5AA-104F-B89B-1218B245E2A7}"/>
              </a:ext>
            </a:extLst>
          </p:cNvPr>
          <p:cNvSpPr txBox="1"/>
          <p:nvPr/>
        </p:nvSpPr>
        <p:spPr>
          <a:xfrm>
            <a:off x="4447873" y="5350320"/>
            <a:ext cx="4330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ladderlogicworld.com</a:t>
            </a:r>
            <a:r>
              <a:rPr lang="en-US" sz="1400" dirty="0"/>
              <a:t>/relay-logic-vs-ladder-logic/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337B0D-5FDF-494B-BD8E-2D070E3F2687}"/>
              </a:ext>
            </a:extLst>
          </p:cNvPr>
          <p:cNvGrpSpPr/>
          <p:nvPr/>
        </p:nvGrpSpPr>
        <p:grpSpPr>
          <a:xfrm>
            <a:off x="4330096" y="1490218"/>
            <a:ext cx="4565651" cy="3640104"/>
            <a:chOff x="3813457" y="2286000"/>
            <a:chExt cx="4565651" cy="36401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7199695-0348-E24A-B359-8E2811433EC0}"/>
                </a:ext>
              </a:extLst>
            </p:cNvPr>
            <p:cNvGrpSpPr/>
            <p:nvPr/>
          </p:nvGrpSpPr>
          <p:grpSpPr>
            <a:xfrm>
              <a:off x="3813457" y="2286000"/>
              <a:ext cx="4565650" cy="2825566"/>
              <a:chOff x="2047271" y="2760170"/>
              <a:chExt cx="4565650" cy="2825566"/>
            </a:xfrm>
          </p:grpSpPr>
          <p:pic>
            <p:nvPicPr>
              <p:cNvPr id="1026" name="Picture 2" descr="Basic Relay Operation with Normally Open (NO) Contact">
                <a:extLst>
                  <a:ext uri="{FF2B5EF4-FFF2-40B4-BE49-F238E27FC236}">
                    <a16:creationId xmlns:a16="http://schemas.microsoft.com/office/drawing/2014/main" id="{15F6966C-F019-314A-8B04-C05DFB3F74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271" y="2760170"/>
                <a:ext cx="4565650" cy="2825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23F9A-1AEC-5A4E-A231-4E6E81B68E8D}"/>
                  </a:ext>
                </a:extLst>
              </p:cNvPr>
              <p:cNvSpPr txBox="1"/>
              <p:nvPr/>
            </p:nvSpPr>
            <p:spPr>
              <a:xfrm>
                <a:off x="3788227" y="2940997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B5CA9-6FB5-4240-870D-B4CABAB5B8A6}"/>
                  </a:ext>
                </a:extLst>
              </p:cNvPr>
              <p:cNvSpPr txBox="1"/>
              <p:nvPr/>
            </p:nvSpPr>
            <p:spPr>
              <a:xfrm>
                <a:off x="6128655" y="2930111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FF0221-24B9-F64C-9E2A-90CEC7C8A94F}"/>
                  </a:ext>
                </a:extLst>
              </p:cNvPr>
              <p:cNvSpPr txBox="1"/>
              <p:nvPr/>
            </p:nvSpPr>
            <p:spPr>
              <a:xfrm>
                <a:off x="3792401" y="433397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43A02C-3E24-0D41-BB12-AE3923E931DD}"/>
                  </a:ext>
                </a:extLst>
              </p:cNvPr>
              <p:cNvSpPr txBox="1"/>
              <p:nvPr/>
            </p:nvSpPr>
            <p:spPr>
              <a:xfrm>
                <a:off x="6128655" y="433397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BAA77-A8A9-9C40-B481-A169C1EC6F65}"/>
                </a:ext>
              </a:extLst>
            </p:cNvPr>
            <p:cNvSpPr txBox="1"/>
            <p:nvPr/>
          </p:nvSpPr>
          <p:spPr>
            <a:xfrm>
              <a:off x="3813457" y="5279773"/>
              <a:ext cx="203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path for current to flow from A to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500C16-02FF-FF4D-9059-A0ABFB41256A}"/>
                </a:ext>
              </a:extLst>
            </p:cNvPr>
            <p:cNvSpPr txBox="1"/>
            <p:nvPr/>
          </p:nvSpPr>
          <p:spPr>
            <a:xfrm>
              <a:off x="6483942" y="5279773"/>
              <a:ext cx="1895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may now flow from A to 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40F69D-E14A-964C-B0D4-834CC2EE928C}"/>
              </a:ext>
            </a:extLst>
          </p:cNvPr>
          <p:cNvGrpSpPr/>
          <p:nvPr/>
        </p:nvGrpSpPr>
        <p:grpSpPr>
          <a:xfrm>
            <a:off x="892627" y="2144485"/>
            <a:ext cx="2122714" cy="729343"/>
            <a:chOff x="892627" y="2144485"/>
            <a:chExt cx="2122714" cy="72934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21F5F-7436-5348-8A18-79D8AD924973}"/>
                </a:ext>
              </a:extLst>
            </p:cNvPr>
            <p:cNvCxnSpPr/>
            <p:nvPr/>
          </p:nvCxnSpPr>
          <p:spPr>
            <a:xfrm>
              <a:off x="892627" y="2514600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01F48D-18F3-9148-9010-4B4B126C8DC2}"/>
                </a:ext>
              </a:extLst>
            </p:cNvPr>
            <p:cNvCxnSpPr/>
            <p:nvPr/>
          </p:nvCxnSpPr>
          <p:spPr>
            <a:xfrm>
              <a:off x="2285998" y="2503714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4F51CA-E275-A84E-9424-895D2FFB7821}"/>
                </a:ext>
              </a:extLst>
            </p:cNvPr>
            <p:cNvCxnSpPr/>
            <p:nvPr/>
          </p:nvCxnSpPr>
          <p:spPr>
            <a:xfrm>
              <a:off x="1621970" y="2155371"/>
              <a:ext cx="0" cy="71845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94F0FD-F60F-074C-9F75-CFBE7356F037}"/>
                </a:ext>
              </a:extLst>
            </p:cNvPr>
            <p:cNvCxnSpPr/>
            <p:nvPr/>
          </p:nvCxnSpPr>
          <p:spPr>
            <a:xfrm>
              <a:off x="2264226" y="2144485"/>
              <a:ext cx="0" cy="71845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8D17E2-90A0-4049-9B23-35B90DB77885}"/>
              </a:ext>
            </a:extLst>
          </p:cNvPr>
          <p:cNvSpPr txBox="1"/>
          <p:nvPr/>
        </p:nvSpPr>
        <p:spPr>
          <a:xfrm>
            <a:off x="995227" y="3016999"/>
            <a:ext cx="188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 Logic Symbol</a:t>
            </a:r>
          </a:p>
        </p:txBody>
      </p:sp>
    </p:spTree>
    <p:extLst>
      <p:ext uri="{BB962C8B-B14F-4D97-AF65-F5344CB8AC3E}">
        <p14:creationId xmlns:p14="http://schemas.microsoft.com/office/powerpoint/2010/main" val="23088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Symbols - 2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CD454-F5AA-104F-B89B-1218B245E2A7}"/>
              </a:ext>
            </a:extLst>
          </p:cNvPr>
          <p:cNvSpPr txBox="1"/>
          <p:nvPr/>
        </p:nvSpPr>
        <p:spPr>
          <a:xfrm>
            <a:off x="4454728" y="5237871"/>
            <a:ext cx="4330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ladderlogicworld.com</a:t>
            </a:r>
            <a:r>
              <a:rPr lang="en-US" sz="1400" dirty="0"/>
              <a:t>/relay-logic-vs-ladder-logic/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D9388-A8D8-E444-BB1E-E370E75D70DA}"/>
              </a:ext>
            </a:extLst>
          </p:cNvPr>
          <p:cNvGrpSpPr/>
          <p:nvPr/>
        </p:nvGrpSpPr>
        <p:grpSpPr>
          <a:xfrm>
            <a:off x="4319270" y="1538562"/>
            <a:ext cx="4662687" cy="3574660"/>
            <a:chOff x="1998752" y="2500827"/>
            <a:chExt cx="4662687" cy="3574660"/>
          </a:xfrm>
        </p:grpSpPr>
        <p:pic>
          <p:nvPicPr>
            <p:cNvPr id="2050" name="Picture 2" descr="Basic Relay Operation with Normally Closed (NC) Contact">
              <a:extLst>
                <a:ext uri="{FF2B5EF4-FFF2-40B4-BE49-F238E27FC236}">
                  <a16:creationId xmlns:a16="http://schemas.microsoft.com/office/drawing/2014/main" id="{ADF37CC7-5FB2-314D-8CD1-D7F11F758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752" y="2500827"/>
              <a:ext cx="4662687" cy="288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D23F9A-1AEC-5A4E-A231-4E6E81B68E8D}"/>
                </a:ext>
              </a:extLst>
            </p:cNvPr>
            <p:cNvSpPr txBox="1"/>
            <p:nvPr/>
          </p:nvSpPr>
          <p:spPr>
            <a:xfrm>
              <a:off x="3788227" y="26906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6B5CA9-6FB5-4240-870D-B4CABAB5B8A6}"/>
                </a:ext>
              </a:extLst>
            </p:cNvPr>
            <p:cNvSpPr txBox="1"/>
            <p:nvPr/>
          </p:nvSpPr>
          <p:spPr>
            <a:xfrm>
              <a:off x="6128655" y="267974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FF0221-24B9-F64C-9E2A-90CEC7C8A94F}"/>
                </a:ext>
              </a:extLst>
            </p:cNvPr>
            <p:cNvSpPr txBox="1"/>
            <p:nvPr/>
          </p:nvSpPr>
          <p:spPr>
            <a:xfrm>
              <a:off x="3792401" y="40836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3A02C-3E24-0D41-BB12-AE3923E931DD}"/>
                </a:ext>
              </a:extLst>
            </p:cNvPr>
            <p:cNvSpPr txBox="1"/>
            <p:nvPr/>
          </p:nvSpPr>
          <p:spPr>
            <a:xfrm>
              <a:off x="6128655" y="40836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BAA77-A8A9-9C40-B481-A169C1EC6F65}"/>
                </a:ext>
              </a:extLst>
            </p:cNvPr>
            <p:cNvSpPr txBox="1"/>
            <p:nvPr/>
          </p:nvSpPr>
          <p:spPr>
            <a:xfrm>
              <a:off x="4614319" y="5429156"/>
              <a:ext cx="203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path for current to flow from A to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500C16-02FF-FF4D-9059-A0ABFB41256A}"/>
                </a:ext>
              </a:extLst>
            </p:cNvPr>
            <p:cNvSpPr txBox="1"/>
            <p:nvPr/>
          </p:nvSpPr>
          <p:spPr>
            <a:xfrm>
              <a:off x="2109396" y="5423143"/>
              <a:ext cx="1847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may now flow from A to B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61B373-713A-5545-96EA-6097F1AE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66" y="1490218"/>
            <a:ext cx="4146963" cy="4543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7030A0"/>
                </a:solidFill>
              </a:rPr>
              <a:t>Normally Closed Contact (NC)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Mechanical spring holds A-B switch </a:t>
            </a:r>
            <a:r>
              <a:rPr lang="en-US" sz="2000" b="1" i="1" dirty="0">
                <a:solidFill>
                  <a:srgbClr val="FF0000"/>
                </a:solidFill>
              </a:rPr>
              <a:t>closed</a:t>
            </a:r>
          </a:p>
          <a:p>
            <a:r>
              <a:rPr lang="en-US" sz="2000" dirty="0"/>
              <a:t>Energized electromagnet coil overpowers spring 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open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switch</a:t>
            </a:r>
          </a:p>
          <a:p>
            <a:r>
              <a:rPr lang="en-US" sz="2000" dirty="0"/>
              <a:t>Logic 1 (positive voltage) energizes electromagnet coil</a:t>
            </a:r>
          </a:p>
          <a:p>
            <a:r>
              <a:rPr lang="en-US" sz="2000" dirty="0"/>
              <a:t>Logic 0 (zero voltage) allows spring to dominate</a:t>
            </a:r>
          </a:p>
          <a:p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63873F-168E-DC4D-BF76-A1C3A62E9D51}"/>
              </a:ext>
            </a:extLst>
          </p:cNvPr>
          <p:cNvCxnSpPr/>
          <p:nvPr/>
        </p:nvCxnSpPr>
        <p:spPr>
          <a:xfrm>
            <a:off x="892627" y="2514600"/>
            <a:ext cx="72934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6D5B6-5487-0F48-8984-18DF4BA96A62}"/>
              </a:ext>
            </a:extLst>
          </p:cNvPr>
          <p:cNvCxnSpPr/>
          <p:nvPr/>
        </p:nvCxnSpPr>
        <p:spPr>
          <a:xfrm>
            <a:off x="2285998" y="2503714"/>
            <a:ext cx="72934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0A1C8E-B995-0B49-BB2F-76DFC05C45AE}"/>
              </a:ext>
            </a:extLst>
          </p:cNvPr>
          <p:cNvCxnSpPr/>
          <p:nvPr/>
        </p:nvCxnSpPr>
        <p:spPr>
          <a:xfrm>
            <a:off x="1621970" y="2155371"/>
            <a:ext cx="0" cy="71845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0304CA-3626-DE4D-AEE0-B220D6B1DB1F}"/>
              </a:ext>
            </a:extLst>
          </p:cNvPr>
          <p:cNvCxnSpPr/>
          <p:nvPr/>
        </p:nvCxnSpPr>
        <p:spPr>
          <a:xfrm>
            <a:off x="2264226" y="2144485"/>
            <a:ext cx="0" cy="71845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BDDF9C-6610-034E-A610-047C5D6CAB7F}"/>
              </a:ext>
            </a:extLst>
          </p:cNvPr>
          <p:cNvCxnSpPr/>
          <p:nvPr/>
        </p:nvCxnSpPr>
        <p:spPr>
          <a:xfrm flipH="1">
            <a:off x="1741714" y="2286000"/>
            <a:ext cx="381000" cy="468086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D0C3BD-4D6C-5241-8A37-8CA155730BC0}"/>
              </a:ext>
            </a:extLst>
          </p:cNvPr>
          <p:cNvSpPr txBox="1"/>
          <p:nvPr/>
        </p:nvSpPr>
        <p:spPr>
          <a:xfrm>
            <a:off x="995227" y="3016999"/>
            <a:ext cx="188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 Logic Symbol</a:t>
            </a:r>
          </a:p>
        </p:txBody>
      </p:sp>
    </p:spTree>
    <p:extLst>
      <p:ext uri="{BB962C8B-B14F-4D97-AF65-F5344CB8AC3E}">
        <p14:creationId xmlns:p14="http://schemas.microsoft.com/office/powerpoint/2010/main" val="339078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Symbols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61B373-713A-5545-96EA-6097F1AE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1620847"/>
            <a:ext cx="7543800" cy="268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7030A0"/>
                </a:solidFill>
              </a:rPr>
              <a:t>Coil</a:t>
            </a:r>
            <a:endParaRPr lang="en-US" dirty="0"/>
          </a:p>
          <a:p>
            <a:r>
              <a:rPr lang="en-US" sz="2000" dirty="0"/>
              <a:t>An output or external load such as an actuator (motor, heater, etc.) or annunciator (bulb, LED, etc.)</a:t>
            </a:r>
          </a:p>
          <a:p>
            <a:r>
              <a:rPr lang="en-US" sz="2000" dirty="0"/>
              <a:t>Logic 1 (positive voltage) energizes coil</a:t>
            </a:r>
          </a:p>
          <a:p>
            <a:r>
              <a:rPr lang="en-US" sz="2000" dirty="0"/>
              <a:t>Logic 0 (zero voltage) de-energizes coil</a:t>
            </a:r>
          </a:p>
          <a:p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42512-7E70-B743-ABA8-D39376852ACD}"/>
              </a:ext>
            </a:extLst>
          </p:cNvPr>
          <p:cNvGrpSpPr/>
          <p:nvPr/>
        </p:nvGrpSpPr>
        <p:grpSpPr>
          <a:xfrm>
            <a:off x="3309260" y="3672282"/>
            <a:ext cx="2122714" cy="1015663"/>
            <a:chOff x="892627" y="1964093"/>
            <a:chExt cx="2122714" cy="101566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63873F-168E-DC4D-BF76-A1C3A62E9D51}"/>
                </a:ext>
              </a:extLst>
            </p:cNvPr>
            <p:cNvCxnSpPr/>
            <p:nvPr/>
          </p:nvCxnSpPr>
          <p:spPr>
            <a:xfrm>
              <a:off x="892627" y="2514600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76D5B6-5487-0F48-8984-18DF4BA96A62}"/>
                </a:ext>
              </a:extLst>
            </p:cNvPr>
            <p:cNvCxnSpPr/>
            <p:nvPr/>
          </p:nvCxnSpPr>
          <p:spPr>
            <a:xfrm>
              <a:off x="2285998" y="2503714"/>
              <a:ext cx="729343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AFCF1C-C715-4E4F-9FDA-FD8232E07DFB}"/>
                </a:ext>
              </a:extLst>
            </p:cNvPr>
            <p:cNvSpPr txBox="1"/>
            <p:nvPr/>
          </p:nvSpPr>
          <p:spPr>
            <a:xfrm>
              <a:off x="1501368" y="1964093"/>
              <a:ext cx="101502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0070C0"/>
                  </a:solidFill>
                </a:rPr>
                <a:t>(  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F3E730-F9C6-DA43-8A1A-A482F43BD6BF}"/>
              </a:ext>
            </a:extLst>
          </p:cNvPr>
          <p:cNvSpPr txBox="1"/>
          <p:nvPr/>
        </p:nvSpPr>
        <p:spPr>
          <a:xfrm>
            <a:off x="3500669" y="4751525"/>
            <a:ext cx="188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 Logic Symbol</a:t>
            </a:r>
          </a:p>
        </p:txBody>
      </p:sp>
    </p:spTree>
    <p:extLst>
      <p:ext uri="{BB962C8B-B14F-4D97-AF65-F5344CB8AC3E}">
        <p14:creationId xmlns:p14="http://schemas.microsoft.com/office/powerpoint/2010/main" val="113224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Symbols - 4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61B373-713A-5545-96EA-6097F1AE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1620847"/>
            <a:ext cx="7543800" cy="268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7030A0"/>
                </a:solidFill>
              </a:rPr>
              <a:t>Negated Coil</a:t>
            </a:r>
            <a:endParaRPr lang="en-US" dirty="0"/>
          </a:p>
          <a:p>
            <a:r>
              <a:rPr lang="en-US" sz="2000" dirty="0"/>
              <a:t>A output or external load such as an actuator (motor, heater, etc.) or annunciator (bulb, LED, etc.)</a:t>
            </a:r>
          </a:p>
          <a:p>
            <a:r>
              <a:rPr lang="en-US" sz="2000" dirty="0"/>
              <a:t>Logic 1 (positive voltage) de-energizes coil</a:t>
            </a:r>
          </a:p>
          <a:p>
            <a:r>
              <a:rPr lang="en-US" sz="2000" dirty="0"/>
              <a:t>Logic 0 (zero voltage) energizes coil</a:t>
            </a:r>
          </a:p>
          <a:p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5F2DF8-3CB7-CD49-A6AD-300D17E9401E}"/>
              </a:ext>
            </a:extLst>
          </p:cNvPr>
          <p:cNvGrpSpPr/>
          <p:nvPr/>
        </p:nvGrpSpPr>
        <p:grpSpPr>
          <a:xfrm>
            <a:off x="3352799" y="3802911"/>
            <a:ext cx="2122714" cy="1015663"/>
            <a:chOff x="892627" y="1964093"/>
            <a:chExt cx="2122714" cy="10156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A683C2-675F-AA47-8D98-F2643643B934}"/>
                </a:ext>
              </a:extLst>
            </p:cNvPr>
            <p:cNvCxnSpPr/>
            <p:nvPr/>
          </p:nvCxnSpPr>
          <p:spPr>
            <a:xfrm flipH="1">
              <a:off x="1741714" y="2286000"/>
              <a:ext cx="381000" cy="468086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CF3C05D-974E-BE4F-86BE-304478ECCA22}"/>
                </a:ext>
              </a:extLst>
            </p:cNvPr>
            <p:cNvGrpSpPr/>
            <p:nvPr/>
          </p:nvGrpSpPr>
          <p:grpSpPr>
            <a:xfrm>
              <a:off x="892627" y="1964093"/>
              <a:ext cx="2122714" cy="1015663"/>
              <a:chOff x="892627" y="1964093"/>
              <a:chExt cx="2122714" cy="101566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428D5AE-460D-1946-8A03-23D9685C1744}"/>
                  </a:ext>
                </a:extLst>
              </p:cNvPr>
              <p:cNvCxnSpPr/>
              <p:nvPr/>
            </p:nvCxnSpPr>
            <p:spPr>
              <a:xfrm>
                <a:off x="892627" y="2514600"/>
                <a:ext cx="729343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0F35AA-60F1-2543-B7ED-A089E19AFF03}"/>
                  </a:ext>
                </a:extLst>
              </p:cNvPr>
              <p:cNvCxnSpPr/>
              <p:nvPr/>
            </p:nvCxnSpPr>
            <p:spPr>
              <a:xfrm>
                <a:off x="2285998" y="2503714"/>
                <a:ext cx="729343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31CD3C-C817-0847-B7F7-B9865F28E604}"/>
                  </a:ext>
                </a:extLst>
              </p:cNvPr>
              <p:cNvSpPr txBox="1"/>
              <p:nvPr/>
            </p:nvSpPr>
            <p:spPr>
              <a:xfrm>
                <a:off x="1446938" y="1964093"/>
                <a:ext cx="101502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b="1" dirty="0">
                    <a:solidFill>
                      <a:srgbClr val="0070C0"/>
                    </a:solidFill>
                  </a:rPr>
                  <a:t>(  )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A653B9D-4A2D-B243-8C80-06889A5ACAE5}"/>
              </a:ext>
            </a:extLst>
          </p:cNvPr>
          <p:cNvSpPr txBox="1"/>
          <p:nvPr/>
        </p:nvSpPr>
        <p:spPr>
          <a:xfrm>
            <a:off x="3470739" y="4861249"/>
            <a:ext cx="188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 Logic Symbol</a:t>
            </a:r>
          </a:p>
        </p:txBody>
      </p:sp>
    </p:spTree>
    <p:extLst>
      <p:ext uri="{BB962C8B-B14F-4D97-AF65-F5344CB8AC3E}">
        <p14:creationId xmlns:p14="http://schemas.microsoft.com/office/powerpoint/2010/main" val="164464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Symbols - 5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61B373-713A-5545-96EA-6097F1AE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7543800" cy="431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>
                <a:solidFill>
                  <a:srgbClr val="7030A0"/>
                </a:solidFill>
              </a:rPr>
              <a:t>Function Blocks</a:t>
            </a:r>
            <a:endParaRPr lang="en-US" sz="3600" dirty="0"/>
          </a:p>
          <a:p>
            <a:r>
              <a:rPr lang="en-US" dirty="0"/>
              <a:t>Many different function blocks available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Adders</a:t>
            </a:r>
          </a:p>
          <a:p>
            <a:pPr lvl="1"/>
            <a:r>
              <a:rPr lang="en-US" dirty="0"/>
              <a:t>Multiplexers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2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4AE4F-32D4-CF40-BB53-00FA9F8EE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30"/>
          <a:stretch/>
        </p:blipFill>
        <p:spPr>
          <a:xfrm>
            <a:off x="355199" y="1059319"/>
            <a:ext cx="8433601" cy="52543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Sample Ladder Logic in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Editor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014D8-C1B1-0141-BD36-5D2F38DAC163}"/>
              </a:ext>
            </a:extLst>
          </p:cNvPr>
          <p:cNvSpPr txBox="1"/>
          <p:nvPr/>
        </p:nvSpPr>
        <p:spPr>
          <a:xfrm>
            <a:off x="2328339" y="6390266"/>
            <a:ext cx="448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use of constant block and timer block </a:t>
            </a:r>
          </a:p>
        </p:txBody>
      </p:sp>
    </p:spTree>
    <p:extLst>
      <p:ext uri="{BB962C8B-B14F-4D97-AF65-F5344CB8AC3E}">
        <p14:creationId xmlns:p14="http://schemas.microsoft.com/office/powerpoint/2010/main" val="168523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PLCs</a:t>
            </a:r>
          </a:p>
          <a:p>
            <a:r>
              <a:rPr lang="en-US" dirty="0"/>
              <a:t>Ladder Logic Programming</a:t>
            </a:r>
          </a:p>
          <a:p>
            <a:r>
              <a:rPr lang="en-US" dirty="0" err="1"/>
              <a:t>OpenPLC</a:t>
            </a:r>
            <a:r>
              <a:rPr lang="en-US" dirty="0"/>
              <a:t> Editor </a:t>
            </a:r>
          </a:p>
          <a:p>
            <a:r>
              <a:rPr lang="en-US" dirty="0"/>
              <a:t>Suggested Reading</a:t>
            </a:r>
          </a:p>
          <a:p>
            <a:r>
              <a:rPr lang="en-US" dirty="0"/>
              <a:t>Hands-On Laboratory Exercise #1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4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6C957B-C461-1641-8D23-006929A6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6" y="838200"/>
            <a:ext cx="6248179" cy="5281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838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Install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Editor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6161315" y="3562690"/>
            <a:ext cx="370114" cy="192882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07C02-5336-3E41-B8CC-CFB69354873F}"/>
              </a:ext>
            </a:extLst>
          </p:cNvPr>
          <p:cNvSpPr txBox="1"/>
          <p:nvPr/>
        </p:nvSpPr>
        <p:spPr>
          <a:xfrm>
            <a:off x="2241240" y="6220989"/>
            <a:ext cx="428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www.openplcproject.com</a:t>
            </a:r>
            <a:r>
              <a:rPr lang="en-US" sz="1600" dirty="0"/>
              <a:t>/</a:t>
            </a:r>
            <a:r>
              <a:rPr lang="en-US" sz="1600" dirty="0" err="1"/>
              <a:t>plcopen</a:t>
            </a:r>
            <a:r>
              <a:rPr lang="en-US" sz="1600" dirty="0"/>
              <a:t>-editor</a:t>
            </a:r>
          </a:p>
        </p:txBody>
      </p:sp>
    </p:spTree>
    <p:extLst>
      <p:ext uri="{BB962C8B-B14F-4D97-AF65-F5344CB8AC3E}">
        <p14:creationId xmlns:p14="http://schemas.microsoft.com/office/powerpoint/2010/main" val="57659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4FCE3-1BDA-8642-A191-7B38AB40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0" t="3767" r="3452" b="8277"/>
          <a:stretch/>
        </p:blipFill>
        <p:spPr>
          <a:xfrm>
            <a:off x="179615" y="1110346"/>
            <a:ext cx="551325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0EB73-8FDB-4F43-8A46-2CE248E21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" t="4039" r="3452" b="8277"/>
          <a:stretch/>
        </p:blipFill>
        <p:spPr>
          <a:xfrm>
            <a:off x="2748284" y="2253346"/>
            <a:ext cx="5889171" cy="3651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0" y="4537455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Create new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55A47-B70A-894E-B94F-6B620C578C38}"/>
              </a:ext>
            </a:extLst>
          </p:cNvPr>
          <p:cNvSpPr txBox="1"/>
          <p:nvPr/>
        </p:nvSpPr>
        <p:spPr>
          <a:xfrm>
            <a:off x="4288349" y="5904825"/>
            <a:ext cx="28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Create new project folder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653143" y="1570607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D04BB23-B6F2-3844-9CC5-08AB963FFA6C}"/>
              </a:ext>
            </a:extLst>
          </p:cNvPr>
          <p:cNvSpPr/>
          <p:nvPr/>
        </p:nvSpPr>
        <p:spPr>
          <a:xfrm>
            <a:off x="6980105" y="3149036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118EE-2796-3D49-8996-FC0CFB813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" t="3948" r="3452" b="8277"/>
          <a:stretch/>
        </p:blipFill>
        <p:spPr>
          <a:xfrm>
            <a:off x="907813" y="1348879"/>
            <a:ext cx="7013439" cy="4353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604119" y="5723149"/>
            <a:ext cx="39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LD for a Ladder Logic program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5059138" y="3849251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28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01E83-5136-5244-8977-3483653D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3" t="21191" r="22208" b="27464"/>
          <a:stretch/>
        </p:blipFill>
        <p:spPr>
          <a:xfrm>
            <a:off x="107741" y="1657710"/>
            <a:ext cx="4434113" cy="2950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642030" y="4626623"/>
            <a:ext cx="340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Set Project and Product names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2805642" y="2655530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F2CB9-9C59-9E4E-B13A-C0C2A8270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0" t="21356" r="22845" b="27431"/>
          <a:stretch/>
        </p:blipFill>
        <p:spPr>
          <a:xfrm>
            <a:off x="4664596" y="1642365"/>
            <a:ext cx="4363795" cy="298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17CD3-3F4C-8F4D-8A4D-879FAC2A21C3}"/>
              </a:ext>
            </a:extLst>
          </p:cNvPr>
          <p:cNvSpPr txBox="1"/>
          <p:nvPr/>
        </p:nvSpPr>
        <p:spPr>
          <a:xfrm>
            <a:off x="5836391" y="4626623"/>
            <a:ext cx="202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Set Company name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4825CA2-DFC4-5D4D-B863-04ED72DBB914}"/>
              </a:ext>
            </a:extLst>
          </p:cNvPr>
          <p:cNvSpPr/>
          <p:nvPr/>
        </p:nvSpPr>
        <p:spPr>
          <a:xfrm>
            <a:off x="2805642" y="3244109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AE25A957-6A62-BB42-A377-7E03E1067083}"/>
              </a:ext>
            </a:extLst>
          </p:cNvPr>
          <p:cNvSpPr/>
          <p:nvPr/>
        </p:nvSpPr>
        <p:spPr>
          <a:xfrm>
            <a:off x="7541615" y="2617447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43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B7E58E-32BA-384D-B0B5-59B399498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" t="10432" r="3452" b="11685"/>
          <a:stretch/>
        </p:blipFill>
        <p:spPr>
          <a:xfrm>
            <a:off x="416687" y="1053296"/>
            <a:ext cx="8353752" cy="4676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- 4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074529" y="5777533"/>
            <a:ext cx="530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Verify default Task (</a:t>
            </a:r>
            <a:r>
              <a:rPr lang="en-US" sz="1600" b="1" dirty="0"/>
              <a:t>task0</a:t>
            </a:r>
            <a:r>
              <a:rPr lang="en-US" sz="1600" dirty="0"/>
              <a:t>) and Instance (</a:t>
            </a:r>
            <a:r>
              <a:rPr lang="en-US" sz="1600" b="1" dirty="0"/>
              <a:t>instance0</a:t>
            </a:r>
            <a:r>
              <a:rPr lang="en-US" sz="1600" dirty="0"/>
              <a:t>) created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9F9BB073-DE4E-7541-98A4-47DBB0E71AB0}"/>
              </a:ext>
            </a:extLst>
          </p:cNvPr>
          <p:cNvSpPr/>
          <p:nvPr/>
        </p:nvSpPr>
        <p:spPr>
          <a:xfrm>
            <a:off x="1210263" y="2266210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90D8AB8-C674-9947-B97A-D9020826D81E}"/>
              </a:ext>
            </a:extLst>
          </p:cNvPr>
          <p:cNvSpPr/>
          <p:nvPr/>
        </p:nvSpPr>
        <p:spPr>
          <a:xfrm>
            <a:off x="2074529" y="4424793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E57254B-E4B3-F74C-B094-39F0D71B5A61}"/>
              </a:ext>
            </a:extLst>
          </p:cNvPr>
          <p:cNvSpPr/>
          <p:nvPr/>
        </p:nvSpPr>
        <p:spPr>
          <a:xfrm>
            <a:off x="2074529" y="3717222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2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1C3DC-4C0D-8B44-8136-F0BB7CA3E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" t="10432" r="3452" b="11685"/>
          <a:stretch/>
        </p:blipFill>
        <p:spPr>
          <a:xfrm>
            <a:off x="337457" y="1090089"/>
            <a:ext cx="8353752" cy="4676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- 5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732316" y="5766261"/>
            <a:ext cx="3730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 </a:t>
            </a:r>
            <a:r>
              <a:rPr lang="en-US" sz="1600" b="1" dirty="0"/>
              <a:t>program0</a:t>
            </a:r>
            <a:r>
              <a:rPr lang="en-US" sz="1600" dirty="0"/>
              <a:t> to see ladder logic editor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5A71B0D-2F56-564D-B3FA-5A1C34A82A11}"/>
              </a:ext>
            </a:extLst>
          </p:cNvPr>
          <p:cNvSpPr/>
          <p:nvPr/>
        </p:nvSpPr>
        <p:spPr>
          <a:xfrm>
            <a:off x="1488057" y="2175214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B00B45F-8A2A-5243-ABF6-6BA292B909CE}"/>
              </a:ext>
            </a:extLst>
          </p:cNvPr>
          <p:cNvSpPr/>
          <p:nvPr/>
        </p:nvSpPr>
        <p:spPr>
          <a:xfrm>
            <a:off x="6060057" y="1487997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45910-CD18-9543-912E-F50333C7F41A}"/>
              </a:ext>
            </a:extLst>
          </p:cNvPr>
          <p:cNvSpPr txBox="1"/>
          <p:nvPr/>
        </p:nvSpPr>
        <p:spPr>
          <a:xfrm>
            <a:off x="6437916" y="1399772"/>
            <a:ext cx="2144433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Ladder Logic Toolbar</a:t>
            </a:r>
          </a:p>
        </p:txBody>
      </p:sp>
    </p:spTree>
    <p:extLst>
      <p:ext uri="{BB962C8B-B14F-4D97-AF65-F5344CB8AC3E}">
        <p14:creationId xmlns:p14="http://schemas.microsoft.com/office/powerpoint/2010/main" val="366334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3A0B31-5D0F-A348-8904-475CD6E3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" t="9778" r="2532" b="9582"/>
          <a:stretch/>
        </p:blipFill>
        <p:spPr>
          <a:xfrm>
            <a:off x="337457" y="1098148"/>
            <a:ext cx="8575050" cy="4762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- 6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676075" y="5878007"/>
            <a:ext cx="428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Hit green plus sign to add program variables</a:t>
            </a:r>
          </a:p>
          <a:p>
            <a:endParaRPr lang="en-US" sz="1600" dirty="0"/>
          </a:p>
          <a:p>
            <a:r>
              <a:rPr lang="en-US" sz="1600" dirty="0"/>
              <a:t>(Note:  These are Raspberry Pi location values)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CB42E6F7-5E65-E94F-9C5F-BC9D74865FE3}"/>
              </a:ext>
            </a:extLst>
          </p:cNvPr>
          <p:cNvSpPr/>
          <p:nvPr/>
        </p:nvSpPr>
        <p:spPr>
          <a:xfrm>
            <a:off x="5469748" y="2422003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11B6F62-6131-F24E-9B2F-A6612EE641FB}"/>
              </a:ext>
            </a:extLst>
          </p:cNvPr>
          <p:cNvSpPr/>
          <p:nvPr/>
        </p:nvSpPr>
        <p:spPr>
          <a:xfrm>
            <a:off x="6407714" y="1643605"/>
            <a:ext cx="187818" cy="2777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BDD67-5C43-E541-A42B-12FE8F87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" t="10433" r="3452" b="11492"/>
          <a:stretch/>
        </p:blipFill>
        <p:spPr>
          <a:xfrm>
            <a:off x="486136" y="1053296"/>
            <a:ext cx="8342177" cy="4687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- 7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1642019" y="5741043"/>
            <a:ext cx="6030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variables created – locations correspond to physical hardware pins 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%IX is an input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%QX is an output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5305774" y="2362200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48027B3-C295-E249-97C6-1CC33F5E6BF8}"/>
              </a:ext>
            </a:extLst>
          </p:cNvPr>
          <p:cNvSpPr/>
          <p:nvPr/>
        </p:nvSpPr>
        <p:spPr>
          <a:xfrm>
            <a:off x="5310067" y="2723917"/>
            <a:ext cx="370114" cy="19288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2F9E6-6D22-9641-AA44-0F054E6F3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5" t="21055" r="22079" b="27714"/>
          <a:stretch/>
        </p:blipFill>
        <p:spPr>
          <a:xfrm>
            <a:off x="336938" y="1208222"/>
            <a:ext cx="4115320" cy="2786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- 8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59534" y="4060279"/>
            <a:ext cx="273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Create left rail with two pins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D04BB23-B6F2-3844-9CC5-08AB963FFA6C}"/>
              </a:ext>
            </a:extLst>
          </p:cNvPr>
          <p:cNvSpPr/>
          <p:nvPr/>
        </p:nvSpPr>
        <p:spPr>
          <a:xfrm>
            <a:off x="822672" y="3085850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D45B-3B50-0040-BBC2-C6AF4BEF84CF}"/>
              </a:ext>
            </a:extLst>
          </p:cNvPr>
          <p:cNvSpPr txBox="1"/>
          <p:nvPr/>
        </p:nvSpPr>
        <p:spPr>
          <a:xfrm>
            <a:off x="4134849" y="5562734"/>
            <a:ext cx="285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Create right rail with one pin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CBC44-AD25-E646-BD17-D4CB56677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1" t="21173" r="22362" b="27699"/>
          <a:stretch/>
        </p:blipFill>
        <p:spPr>
          <a:xfrm>
            <a:off x="4222795" y="2460170"/>
            <a:ext cx="4595496" cy="306977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C678457-7B08-6845-AC70-47D856BA19FE}"/>
              </a:ext>
            </a:extLst>
          </p:cNvPr>
          <p:cNvSpPr/>
          <p:nvPr/>
        </p:nvSpPr>
        <p:spPr>
          <a:xfrm>
            <a:off x="4893929" y="4544535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5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Introduction to PLCs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44C183-E1C4-EF43-BB7B-FBC1FBF7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9" t="21535" r="21666" b="27699"/>
          <a:stretch/>
        </p:blipFill>
        <p:spPr>
          <a:xfrm>
            <a:off x="152399" y="1077639"/>
            <a:ext cx="4637314" cy="304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- 9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152399" y="4125640"/>
            <a:ext cx="273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Create Push Button #1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D04BB23-B6F2-3844-9CC5-08AB963FFA6C}"/>
              </a:ext>
            </a:extLst>
          </p:cNvPr>
          <p:cNvSpPr/>
          <p:nvPr/>
        </p:nvSpPr>
        <p:spPr>
          <a:xfrm>
            <a:off x="1149303" y="3345657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D45B-3B50-0040-BBC2-C6AF4BEF84CF}"/>
              </a:ext>
            </a:extLst>
          </p:cNvPr>
          <p:cNvSpPr txBox="1"/>
          <p:nvPr/>
        </p:nvSpPr>
        <p:spPr>
          <a:xfrm>
            <a:off x="4156619" y="5562734"/>
            <a:ext cx="285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Create Push Button #2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C8BBAA-021B-7440-86E6-373B0C7B1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0" t="21354" r="21786" b="27337"/>
          <a:stretch/>
        </p:blipFill>
        <p:spPr>
          <a:xfrm>
            <a:off x="4156619" y="2482076"/>
            <a:ext cx="4637314" cy="308065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66D224C0-0C72-8F46-8470-8AE072A61406}"/>
              </a:ext>
            </a:extLst>
          </p:cNvPr>
          <p:cNvSpPr/>
          <p:nvPr/>
        </p:nvSpPr>
        <p:spPr>
          <a:xfrm>
            <a:off x="5180736" y="4774983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7FDDF-DF12-8643-A5BD-DD3611DCC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20991" r="21786" b="24255"/>
          <a:stretch/>
        </p:blipFill>
        <p:spPr>
          <a:xfrm>
            <a:off x="108855" y="996990"/>
            <a:ext cx="4637314" cy="3287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05E87-9F0A-7D44-BAD4-DB3C9715D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21535" r="3452" b="27155"/>
          <a:stretch/>
        </p:blipFill>
        <p:spPr>
          <a:xfrm>
            <a:off x="3620623" y="2834916"/>
            <a:ext cx="5523377" cy="2695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- 10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65311" y="4284475"/>
            <a:ext cx="355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Create 2 second constant (2000 </a:t>
            </a:r>
            <a:r>
              <a:rPr lang="en-US" sz="1600" dirty="0" err="1"/>
              <a:t>msec</a:t>
            </a:r>
            <a:r>
              <a:rPr lang="en-US" sz="1600" dirty="0"/>
              <a:t>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551F742-A87F-744F-8E66-60518B6323EF}"/>
              </a:ext>
            </a:extLst>
          </p:cNvPr>
          <p:cNvSpPr/>
          <p:nvPr/>
        </p:nvSpPr>
        <p:spPr>
          <a:xfrm>
            <a:off x="8203511" y="3926299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D45B-3B50-0040-BBC2-C6AF4BEF84CF}"/>
              </a:ext>
            </a:extLst>
          </p:cNvPr>
          <p:cNvSpPr txBox="1"/>
          <p:nvPr/>
        </p:nvSpPr>
        <p:spPr>
          <a:xfrm>
            <a:off x="3620623" y="5564099"/>
            <a:ext cx="479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Drag and drop on-delay timer (TON) function block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C7748E4-17C9-7743-A34C-F1582AE8D204}"/>
              </a:ext>
            </a:extLst>
          </p:cNvPr>
          <p:cNvSpPr/>
          <p:nvPr/>
        </p:nvSpPr>
        <p:spPr>
          <a:xfrm>
            <a:off x="2925936" y="2100828"/>
            <a:ext cx="370114" cy="19288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63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Enter Ladder Logic - 11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7230-E836-9646-B84A-18446D0C7AB7}"/>
              </a:ext>
            </a:extLst>
          </p:cNvPr>
          <p:cNvSpPr txBox="1"/>
          <p:nvPr/>
        </p:nvSpPr>
        <p:spPr>
          <a:xfrm>
            <a:off x="228596" y="4274745"/>
            <a:ext cx="355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Add LED output coil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D45B-3B50-0040-BBC2-C6AF4BEF84CF}"/>
              </a:ext>
            </a:extLst>
          </p:cNvPr>
          <p:cNvSpPr txBox="1"/>
          <p:nvPr/>
        </p:nvSpPr>
        <p:spPr>
          <a:xfrm>
            <a:off x="4190994" y="5576349"/>
            <a:ext cx="3781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Click and drag to define wire connections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FF42-3FE4-4341-9844-7B99821D9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20809" r="21786" b="26613"/>
          <a:stretch/>
        </p:blipFill>
        <p:spPr>
          <a:xfrm>
            <a:off x="228596" y="999910"/>
            <a:ext cx="4637314" cy="315685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C566CFF-AA5B-8042-8515-833087D49326}"/>
              </a:ext>
            </a:extLst>
          </p:cNvPr>
          <p:cNvSpPr/>
          <p:nvPr/>
        </p:nvSpPr>
        <p:spPr>
          <a:xfrm>
            <a:off x="1240970" y="3476075"/>
            <a:ext cx="370115" cy="19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6835CC-F623-5D48-8D81-F83DA7BF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1" t="21354" r="22262" b="27699"/>
          <a:stretch/>
        </p:blipFill>
        <p:spPr>
          <a:xfrm>
            <a:off x="4190994" y="2473786"/>
            <a:ext cx="4604657" cy="30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Suggested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OpenPLC</a:t>
            </a:r>
            <a:r>
              <a:rPr lang="en-US" dirty="0"/>
              <a:t> Project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Tommy Morris – Six SCADA Modules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clark.center</a:t>
            </a:r>
            <a:r>
              <a:rPr lang="en-US" dirty="0"/>
              <a:t>/details/</a:t>
            </a:r>
            <a:r>
              <a:rPr lang="en-US" dirty="0" err="1"/>
              <a:t>tommy_morris</a:t>
            </a:r>
            <a:r>
              <a:rPr lang="en-US" dirty="0"/>
              <a:t>/Six%20SCADA%20Modules </a:t>
            </a:r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0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Hands-On Laboratory Exercise #1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#1 Instructions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Learn how to 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</a:t>
            </a:r>
            <a:r>
              <a:rPr lang="en-US" dirty="0"/>
              <a:t> to create a program using Ladder Logic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6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#1 Instructions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to enter the Ladder Logic for the </a:t>
            </a:r>
            <a:r>
              <a:rPr lang="en-US" b="1" i="1" dirty="0"/>
              <a:t>First Project </a:t>
            </a:r>
            <a:r>
              <a:rPr lang="en-US" dirty="0"/>
              <a:t>as described at the URL</a:t>
            </a:r>
          </a:p>
          <a:p>
            <a:pPr marL="0" indent="0">
              <a:buNone/>
            </a:pPr>
            <a:r>
              <a:rPr lang="en-US" sz="2400" dirty="0"/>
              <a:t>     https://</a:t>
            </a:r>
            <a:r>
              <a:rPr lang="en-US" sz="2400" dirty="0" err="1"/>
              <a:t>www.openplcproject.com</a:t>
            </a:r>
            <a:r>
              <a:rPr lang="en-US" sz="2400" dirty="0"/>
              <a:t>/reference-your-first-project</a:t>
            </a:r>
            <a:endParaRPr lang="en-US" dirty="0"/>
          </a:p>
          <a:p>
            <a:r>
              <a:rPr lang="en-US" dirty="0"/>
              <a:t>Adjust the </a:t>
            </a:r>
            <a:r>
              <a:rPr lang="en-US" dirty="0" err="1"/>
              <a:t>Input/Output</a:t>
            </a:r>
            <a:r>
              <a:rPr lang="en-US" dirty="0"/>
              <a:t> pin </a:t>
            </a:r>
            <a:r>
              <a:rPr lang="en-US" b="1" i="1" dirty="0">
                <a:solidFill>
                  <a:srgbClr val="0070C0"/>
                </a:solidFill>
              </a:rPr>
              <a:t>locations </a:t>
            </a:r>
            <a:r>
              <a:rPr lang="en-US" dirty="0"/>
              <a:t>to match those on the </a:t>
            </a:r>
            <a:r>
              <a:rPr lang="en-US" dirty="0" err="1"/>
              <a:t>OpenPLC</a:t>
            </a:r>
            <a:r>
              <a:rPr lang="en-US" dirty="0"/>
              <a:t> slave Arduino Uno </a:t>
            </a:r>
          </a:p>
          <a:p>
            <a:r>
              <a:rPr lang="en-US" dirty="0"/>
              <a:t>Be sure to save your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AF7B-5C9F-1C40-AE96-EF580E7A0983}"/>
              </a:ext>
            </a:extLst>
          </p:cNvPr>
          <p:cNvSpPr txBox="1"/>
          <p:nvPr/>
        </p:nvSpPr>
        <p:spPr>
          <a:xfrm>
            <a:off x="92765" y="6390266"/>
            <a:ext cx="596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/reference-your-first-project</a:t>
            </a:r>
          </a:p>
        </p:txBody>
      </p:sp>
    </p:spTree>
    <p:extLst>
      <p:ext uri="{BB962C8B-B14F-4D97-AF65-F5344CB8AC3E}">
        <p14:creationId xmlns:p14="http://schemas.microsoft.com/office/powerpoint/2010/main" val="252440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#1 Instructions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AF7B-5C9F-1C40-AE96-EF580E7A0983}"/>
              </a:ext>
            </a:extLst>
          </p:cNvPr>
          <p:cNvSpPr txBox="1"/>
          <p:nvPr/>
        </p:nvSpPr>
        <p:spPr>
          <a:xfrm>
            <a:off x="92765" y="6390266"/>
            <a:ext cx="596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/reference-your-first-project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EF7CF-B07B-EE4F-A0D4-2995DCCA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282609" cy="4146016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E279833-3B58-5A49-80D4-E853B6D7DEE1}"/>
              </a:ext>
            </a:extLst>
          </p:cNvPr>
          <p:cNvSpPr/>
          <p:nvPr/>
        </p:nvSpPr>
        <p:spPr>
          <a:xfrm>
            <a:off x="6321287" y="2345635"/>
            <a:ext cx="543339" cy="14577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D3095578-71E5-104A-AB2F-F6B836C5552E}"/>
              </a:ext>
            </a:extLst>
          </p:cNvPr>
          <p:cNvSpPr/>
          <p:nvPr/>
        </p:nvSpPr>
        <p:spPr>
          <a:xfrm>
            <a:off x="6338219" y="2554480"/>
            <a:ext cx="543339" cy="14577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000EB101-3625-604F-9CD0-AF71F1004820}"/>
              </a:ext>
            </a:extLst>
          </p:cNvPr>
          <p:cNvSpPr/>
          <p:nvPr/>
        </p:nvSpPr>
        <p:spPr>
          <a:xfrm>
            <a:off x="6332573" y="2752036"/>
            <a:ext cx="543339" cy="14577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6FB59-F4D7-2D4F-A2B9-F6FD229FC1F6}"/>
              </a:ext>
            </a:extLst>
          </p:cNvPr>
          <p:cNvSpPr txBox="1"/>
          <p:nvPr/>
        </p:nvSpPr>
        <p:spPr>
          <a:xfrm>
            <a:off x="3877734" y="3070679"/>
            <a:ext cx="499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Adjust these to match Arduino Uno </a:t>
            </a:r>
            <a:r>
              <a:rPr lang="en-US" b="1" dirty="0" err="1">
                <a:solidFill>
                  <a:srgbClr val="FF0000"/>
                </a:solidFill>
              </a:rPr>
              <a:t>OpenPLC</a:t>
            </a:r>
            <a:r>
              <a:rPr lang="en-US" b="1" dirty="0">
                <a:solidFill>
                  <a:srgbClr val="FF0000"/>
                </a:solidFill>
              </a:rPr>
              <a:t> slave</a:t>
            </a:r>
          </a:p>
        </p:txBody>
      </p:sp>
    </p:spTree>
    <p:extLst>
      <p:ext uri="{BB962C8B-B14F-4D97-AF65-F5344CB8AC3E}">
        <p14:creationId xmlns:p14="http://schemas.microsoft.com/office/powerpoint/2010/main" val="4156251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#1 Instructions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Sample Deliverables</a:t>
            </a:r>
          </a:p>
          <a:p>
            <a:pPr lvl="1"/>
            <a:r>
              <a:rPr lang="en-US" dirty="0"/>
              <a:t>Zip file of entire project folder</a:t>
            </a:r>
          </a:p>
          <a:p>
            <a:pPr lvl="1"/>
            <a:r>
              <a:rPr lang="en-US" dirty="0"/>
              <a:t>Screenshots of Ladder Logic program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5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8" y="0"/>
            <a:ext cx="855617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Programmable Logic Controllers (PLCs)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0457"/>
            <a:ext cx="8229600" cy="45492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Programmable Logic Controller (PLC)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 embedded computing platform that uses sensors to perceive the state of the physical system and actuators to modify that state according to a control algorithm</a:t>
            </a:r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66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Overview PLC Operation - 1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5EE911-87AC-9E4B-A3C5-E3B72D145B45}"/>
              </a:ext>
            </a:extLst>
          </p:cNvPr>
          <p:cNvSpPr/>
          <p:nvPr/>
        </p:nvSpPr>
        <p:spPr>
          <a:xfrm>
            <a:off x="257471" y="1347934"/>
            <a:ext cx="4479234" cy="4823792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1DC5C-3E2F-FC45-9883-B2FC5C8A3C0C}"/>
              </a:ext>
            </a:extLst>
          </p:cNvPr>
          <p:cNvSpPr/>
          <p:nvPr/>
        </p:nvSpPr>
        <p:spPr>
          <a:xfrm>
            <a:off x="1066801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DBE4D-1FDC-5646-85BB-160E3A3F7D87}"/>
              </a:ext>
            </a:extLst>
          </p:cNvPr>
          <p:cNvSpPr/>
          <p:nvPr/>
        </p:nvSpPr>
        <p:spPr>
          <a:xfrm>
            <a:off x="1578429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AAF27-311C-A449-A7A4-4A5A39EA86E3}"/>
              </a:ext>
            </a:extLst>
          </p:cNvPr>
          <p:cNvSpPr/>
          <p:nvPr/>
        </p:nvSpPr>
        <p:spPr>
          <a:xfrm>
            <a:off x="2090057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A1457-B4E6-3044-AB27-2482243D2F44}"/>
              </a:ext>
            </a:extLst>
          </p:cNvPr>
          <p:cNvSpPr/>
          <p:nvPr/>
        </p:nvSpPr>
        <p:spPr>
          <a:xfrm>
            <a:off x="2601685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EE446-5582-734B-9EA7-76606FEB36A9}"/>
              </a:ext>
            </a:extLst>
          </p:cNvPr>
          <p:cNvSpPr/>
          <p:nvPr/>
        </p:nvSpPr>
        <p:spPr>
          <a:xfrm>
            <a:off x="3113313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089199-3645-6F46-A672-953A7D5FD4A6}"/>
              </a:ext>
            </a:extLst>
          </p:cNvPr>
          <p:cNvSpPr/>
          <p:nvPr/>
        </p:nvSpPr>
        <p:spPr>
          <a:xfrm>
            <a:off x="3624941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8FF151-7DDE-2343-984F-A91558828A90}"/>
              </a:ext>
            </a:extLst>
          </p:cNvPr>
          <p:cNvSpPr/>
          <p:nvPr/>
        </p:nvSpPr>
        <p:spPr>
          <a:xfrm>
            <a:off x="1066802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B4669-C99D-674B-B811-D771585D2D7D}"/>
              </a:ext>
            </a:extLst>
          </p:cNvPr>
          <p:cNvSpPr/>
          <p:nvPr/>
        </p:nvSpPr>
        <p:spPr>
          <a:xfrm>
            <a:off x="1578430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EBD36-9186-C046-8D2E-D49DE01756F2}"/>
              </a:ext>
            </a:extLst>
          </p:cNvPr>
          <p:cNvSpPr/>
          <p:nvPr/>
        </p:nvSpPr>
        <p:spPr>
          <a:xfrm>
            <a:off x="2090058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B0D9F-253E-764C-89F1-8CB642A06C51}"/>
              </a:ext>
            </a:extLst>
          </p:cNvPr>
          <p:cNvSpPr/>
          <p:nvPr/>
        </p:nvSpPr>
        <p:spPr>
          <a:xfrm>
            <a:off x="2601686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9BFE3-CFD7-0149-952D-A0DABF05B29F}"/>
              </a:ext>
            </a:extLst>
          </p:cNvPr>
          <p:cNvSpPr/>
          <p:nvPr/>
        </p:nvSpPr>
        <p:spPr>
          <a:xfrm>
            <a:off x="3113314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3F3DC-B94C-CF41-B809-3BCBB30D173A}"/>
              </a:ext>
            </a:extLst>
          </p:cNvPr>
          <p:cNvSpPr/>
          <p:nvPr/>
        </p:nvSpPr>
        <p:spPr>
          <a:xfrm>
            <a:off x="3624942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47D2F-038C-2D48-B0B3-4EFDB69F7D76}"/>
              </a:ext>
            </a:extLst>
          </p:cNvPr>
          <p:cNvSpPr/>
          <p:nvPr/>
        </p:nvSpPr>
        <p:spPr>
          <a:xfrm>
            <a:off x="1110345" y="1937656"/>
            <a:ext cx="2710541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Table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9BFB91-311C-B549-8DDB-A3813ED9E1CB}"/>
              </a:ext>
            </a:extLst>
          </p:cNvPr>
          <p:cNvSpPr/>
          <p:nvPr/>
        </p:nvSpPr>
        <p:spPr>
          <a:xfrm>
            <a:off x="1141817" y="5006954"/>
            <a:ext cx="2710541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0EF0D-D6AA-BA4E-B8BD-2A3B62160CCC}"/>
              </a:ext>
            </a:extLst>
          </p:cNvPr>
          <p:cNvSpPr txBox="1"/>
          <p:nvPr/>
        </p:nvSpPr>
        <p:spPr>
          <a:xfrm>
            <a:off x="1680560" y="694848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E8ABD-FD01-974D-9486-AE0110D66A0C}"/>
              </a:ext>
            </a:extLst>
          </p:cNvPr>
          <p:cNvSpPr txBox="1"/>
          <p:nvPr/>
        </p:nvSpPr>
        <p:spPr>
          <a:xfrm>
            <a:off x="1595985" y="6467477"/>
            <a:ext cx="17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Outputs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2BD58-F576-6F4E-8B6E-806EDA7A1FEB}"/>
              </a:ext>
            </a:extLst>
          </p:cNvPr>
          <p:cNvSpPr/>
          <p:nvPr/>
        </p:nvSpPr>
        <p:spPr>
          <a:xfrm>
            <a:off x="1110343" y="3136978"/>
            <a:ext cx="2710541" cy="14236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 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185DF-77F8-EB4E-8BD1-365DBF961EC7}"/>
              </a:ext>
            </a:extLst>
          </p:cNvPr>
          <p:cNvSpPr txBox="1"/>
          <p:nvPr/>
        </p:nvSpPr>
        <p:spPr>
          <a:xfrm>
            <a:off x="5040085" y="1654627"/>
            <a:ext cx="39406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Step 1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At the beginning of the cycle, the PLC perceives the state of the physical system by reading the physical inputs and storing those values in the input table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inputs may change before current cycle is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Cycle time is chosen such that the amount of input change will be negligible before beginning of next cycle</a:t>
            </a: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1618ED55-A1B9-3546-BF5D-5B022805C389}"/>
              </a:ext>
            </a:extLst>
          </p:cNvPr>
          <p:cNvSpPr/>
          <p:nvPr/>
        </p:nvSpPr>
        <p:spPr>
          <a:xfrm>
            <a:off x="3973285" y="1572985"/>
            <a:ext cx="478971" cy="72934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82ADE1-B9CF-4E43-B909-F7AF008F1FDC}"/>
              </a:ext>
            </a:extLst>
          </p:cNvPr>
          <p:cNvSpPr txBox="1"/>
          <p:nvPr/>
        </p:nvSpPr>
        <p:spPr>
          <a:xfrm>
            <a:off x="282076" y="3575164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PLC</a:t>
            </a:r>
          </a:p>
        </p:txBody>
      </p:sp>
    </p:spTree>
    <p:extLst>
      <p:ext uri="{BB962C8B-B14F-4D97-AF65-F5344CB8AC3E}">
        <p14:creationId xmlns:p14="http://schemas.microsoft.com/office/powerpoint/2010/main" val="59950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66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Overview PLC Operation - 2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5EE911-87AC-9E4B-A3C5-E3B72D145B45}"/>
              </a:ext>
            </a:extLst>
          </p:cNvPr>
          <p:cNvSpPr/>
          <p:nvPr/>
        </p:nvSpPr>
        <p:spPr>
          <a:xfrm>
            <a:off x="257471" y="1347934"/>
            <a:ext cx="4479234" cy="4823792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1DC5C-3E2F-FC45-9883-B2FC5C8A3C0C}"/>
              </a:ext>
            </a:extLst>
          </p:cNvPr>
          <p:cNvSpPr/>
          <p:nvPr/>
        </p:nvSpPr>
        <p:spPr>
          <a:xfrm>
            <a:off x="1066801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DBE4D-1FDC-5646-85BB-160E3A3F7D87}"/>
              </a:ext>
            </a:extLst>
          </p:cNvPr>
          <p:cNvSpPr/>
          <p:nvPr/>
        </p:nvSpPr>
        <p:spPr>
          <a:xfrm>
            <a:off x="1578429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AAF27-311C-A449-A7A4-4A5A39EA86E3}"/>
              </a:ext>
            </a:extLst>
          </p:cNvPr>
          <p:cNvSpPr/>
          <p:nvPr/>
        </p:nvSpPr>
        <p:spPr>
          <a:xfrm>
            <a:off x="2090057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A1457-B4E6-3044-AB27-2482243D2F44}"/>
              </a:ext>
            </a:extLst>
          </p:cNvPr>
          <p:cNvSpPr/>
          <p:nvPr/>
        </p:nvSpPr>
        <p:spPr>
          <a:xfrm>
            <a:off x="2601685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EE446-5582-734B-9EA7-76606FEB36A9}"/>
              </a:ext>
            </a:extLst>
          </p:cNvPr>
          <p:cNvSpPr/>
          <p:nvPr/>
        </p:nvSpPr>
        <p:spPr>
          <a:xfrm>
            <a:off x="3113313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089199-3645-6F46-A672-953A7D5FD4A6}"/>
              </a:ext>
            </a:extLst>
          </p:cNvPr>
          <p:cNvSpPr/>
          <p:nvPr/>
        </p:nvSpPr>
        <p:spPr>
          <a:xfrm>
            <a:off x="3624941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8FF151-7DDE-2343-984F-A91558828A90}"/>
              </a:ext>
            </a:extLst>
          </p:cNvPr>
          <p:cNvSpPr/>
          <p:nvPr/>
        </p:nvSpPr>
        <p:spPr>
          <a:xfrm>
            <a:off x="1066802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B4669-C99D-674B-B811-D771585D2D7D}"/>
              </a:ext>
            </a:extLst>
          </p:cNvPr>
          <p:cNvSpPr/>
          <p:nvPr/>
        </p:nvSpPr>
        <p:spPr>
          <a:xfrm>
            <a:off x="1578430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EBD36-9186-C046-8D2E-D49DE01756F2}"/>
              </a:ext>
            </a:extLst>
          </p:cNvPr>
          <p:cNvSpPr/>
          <p:nvPr/>
        </p:nvSpPr>
        <p:spPr>
          <a:xfrm>
            <a:off x="2090058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B0D9F-253E-764C-89F1-8CB642A06C51}"/>
              </a:ext>
            </a:extLst>
          </p:cNvPr>
          <p:cNvSpPr/>
          <p:nvPr/>
        </p:nvSpPr>
        <p:spPr>
          <a:xfrm>
            <a:off x="2601686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9BFE3-CFD7-0149-952D-A0DABF05B29F}"/>
              </a:ext>
            </a:extLst>
          </p:cNvPr>
          <p:cNvSpPr/>
          <p:nvPr/>
        </p:nvSpPr>
        <p:spPr>
          <a:xfrm>
            <a:off x="3113314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3F3DC-B94C-CF41-B809-3BCBB30D173A}"/>
              </a:ext>
            </a:extLst>
          </p:cNvPr>
          <p:cNvSpPr/>
          <p:nvPr/>
        </p:nvSpPr>
        <p:spPr>
          <a:xfrm>
            <a:off x="3624942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47D2F-038C-2D48-B0B3-4EFDB69F7D76}"/>
              </a:ext>
            </a:extLst>
          </p:cNvPr>
          <p:cNvSpPr/>
          <p:nvPr/>
        </p:nvSpPr>
        <p:spPr>
          <a:xfrm>
            <a:off x="1110345" y="1937656"/>
            <a:ext cx="2710541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Table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9BFB91-311C-B549-8DDB-A3813ED9E1CB}"/>
              </a:ext>
            </a:extLst>
          </p:cNvPr>
          <p:cNvSpPr/>
          <p:nvPr/>
        </p:nvSpPr>
        <p:spPr>
          <a:xfrm>
            <a:off x="1141817" y="5006954"/>
            <a:ext cx="2710541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0EF0D-D6AA-BA4E-B8BD-2A3B62160CCC}"/>
              </a:ext>
            </a:extLst>
          </p:cNvPr>
          <p:cNvSpPr txBox="1"/>
          <p:nvPr/>
        </p:nvSpPr>
        <p:spPr>
          <a:xfrm>
            <a:off x="1680560" y="694848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E8ABD-FD01-974D-9486-AE0110D66A0C}"/>
              </a:ext>
            </a:extLst>
          </p:cNvPr>
          <p:cNvSpPr txBox="1"/>
          <p:nvPr/>
        </p:nvSpPr>
        <p:spPr>
          <a:xfrm>
            <a:off x="1595985" y="6467477"/>
            <a:ext cx="17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Outputs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2BD58-F576-6F4E-8B6E-806EDA7A1FEB}"/>
              </a:ext>
            </a:extLst>
          </p:cNvPr>
          <p:cNvSpPr/>
          <p:nvPr/>
        </p:nvSpPr>
        <p:spPr>
          <a:xfrm>
            <a:off x="1110343" y="3136978"/>
            <a:ext cx="2710541" cy="14236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 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185DF-77F8-EB4E-8BD1-365DBF961EC7}"/>
              </a:ext>
            </a:extLst>
          </p:cNvPr>
          <p:cNvSpPr txBox="1"/>
          <p:nvPr/>
        </p:nvSpPr>
        <p:spPr>
          <a:xfrm>
            <a:off x="5040085" y="1850568"/>
            <a:ext cx="3940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Step 2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The control algorithm uses values from input table to compute the outputs which are stored in the output 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1618ED55-A1B9-3546-BF5D-5B022805C389}"/>
              </a:ext>
            </a:extLst>
          </p:cNvPr>
          <p:cNvSpPr/>
          <p:nvPr/>
        </p:nvSpPr>
        <p:spPr>
          <a:xfrm>
            <a:off x="3995764" y="2487120"/>
            <a:ext cx="478971" cy="72934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141C4156-B6CB-FC4F-B791-08503FB15A09}"/>
              </a:ext>
            </a:extLst>
          </p:cNvPr>
          <p:cNvSpPr/>
          <p:nvPr/>
        </p:nvSpPr>
        <p:spPr>
          <a:xfrm>
            <a:off x="4002507" y="4355648"/>
            <a:ext cx="478971" cy="72934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67DCB-C7CE-6744-91FF-80FBB4E255E4}"/>
              </a:ext>
            </a:extLst>
          </p:cNvPr>
          <p:cNvSpPr txBox="1"/>
          <p:nvPr/>
        </p:nvSpPr>
        <p:spPr>
          <a:xfrm>
            <a:off x="282076" y="3575164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PLC</a:t>
            </a:r>
          </a:p>
        </p:txBody>
      </p:sp>
    </p:spTree>
    <p:extLst>
      <p:ext uri="{BB962C8B-B14F-4D97-AF65-F5344CB8AC3E}">
        <p14:creationId xmlns:p14="http://schemas.microsoft.com/office/powerpoint/2010/main" val="140461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66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Overview PLC Operation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5EE911-87AC-9E4B-A3C5-E3B72D145B45}"/>
              </a:ext>
            </a:extLst>
          </p:cNvPr>
          <p:cNvSpPr/>
          <p:nvPr/>
        </p:nvSpPr>
        <p:spPr>
          <a:xfrm>
            <a:off x="257471" y="1347934"/>
            <a:ext cx="4479234" cy="4823792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1DC5C-3E2F-FC45-9883-B2FC5C8A3C0C}"/>
              </a:ext>
            </a:extLst>
          </p:cNvPr>
          <p:cNvSpPr/>
          <p:nvPr/>
        </p:nvSpPr>
        <p:spPr>
          <a:xfrm>
            <a:off x="1066801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DBE4D-1FDC-5646-85BB-160E3A3F7D87}"/>
              </a:ext>
            </a:extLst>
          </p:cNvPr>
          <p:cNvSpPr/>
          <p:nvPr/>
        </p:nvSpPr>
        <p:spPr>
          <a:xfrm>
            <a:off x="1578429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AAF27-311C-A449-A7A4-4A5A39EA86E3}"/>
              </a:ext>
            </a:extLst>
          </p:cNvPr>
          <p:cNvSpPr/>
          <p:nvPr/>
        </p:nvSpPr>
        <p:spPr>
          <a:xfrm>
            <a:off x="2090057" y="1099456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A1457-B4E6-3044-AB27-2482243D2F44}"/>
              </a:ext>
            </a:extLst>
          </p:cNvPr>
          <p:cNvSpPr/>
          <p:nvPr/>
        </p:nvSpPr>
        <p:spPr>
          <a:xfrm>
            <a:off x="2601685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EE446-5582-734B-9EA7-76606FEB36A9}"/>
              </a:ext>
            </a:extLst>
          </p:cNvPr>
          <p:cNvSpPr/>
          <p:nvPr/>
        </p:nvSpPr>
        <p:spPr>
          <a:xfrm>
            <a:off x="3113313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089199-3645-6F46-A672-953A7D5FD4A6}"/>
              </a:ext>
            </a:extLst>
          </p:cNvPr>
          <p:cNvSpPr/>
          <p:nvPr/>
        </p:nvSpPr>
        <p:spPr>
          <a:xfrm>
            <a:off x="3624941" y="1110341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8FF151-7DDE-2343-984F-A91558828A90}"/>
              </a:ext>
            </a:extLst>
          </p:cNvPr>
          <p:cNvSpPr/>
          <p:nvPr/>
        </p:nvSpPr>
        <p:spPr>
          <a:xfrm>
            <a:off x="1066802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B4669-C99D-674B-B811-D771585D2D7D}"/>
              </a:ext>
            </a:extLst>
          </p:cNvPr>
          <p:cNvSpPr/>
          <p:nvPr/>
        </p:nvSpPr>
        <p:spPr>
          <a:xfrm>
            <a:off x="1578430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EBD36-9186-C046-8D2E-D49DE01756F2}"/>
              </a:ext>
            </a:extLst>
          </p:cNvPr>
          <p:cNvSpPr/>
          <p:nvPr/>
        </p:nvSpPr>
        <p:spPr>
          <a:xfrm>
            <a:off x="2090058" y="5890535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B0D9F-253E-764C-89F1-8CB642A06C51}"/>
              </a:ext>
            </a:extLst>
          </p:cNvPr>
          <p:cNvSpPr/>
          <p:nvPr/>
        </p:nvSpPr>
        <p:spPr>
          <a:xfrm>
            <a:off x="2601686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9BFE3-CFD7-0149-952D-A0DABF05B29F}"/>
              </a:ext>
            </a:extLst>
          </p:cNvPr>
          <p:cNvSpPr/>
          <p:nvPr/>
        </p:nvSpPr>
        <p:spPr>
          <a:xfrm>
            <a:off x="3113314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3F3DC-B94C-CF41-B809-3BCBB30D173A}"/>
              </a:ext>
            </a:extLst>
          </p:cNvPr>
          <p:cNvSpPr/>
          <p:nvPr/>
        </p:nvSpPr>
        <p:spPr>
          <a:xfrm>
            <a:off x="3624942" y="5901420"/>
            <a:ext cx="272143" cy="5660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47D2F-038C-2D48-B0B3-4EFDB69F7D76}"/>
              </a:ext>
            </a:extLst>
          </p:cNvPr>
          <p:cNvSpPr/>
          <p:nvPr/>
        </p:nvSpPr>
        <p:spPr>
          <a:xfrm>
            <a:off x="1110345" y="1937656"/>
            <a:ext cx="2710541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Table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9BFB91-311C-B549-8DDB-A3813ED9E1CB}"/>
              </a:ext>
            </a:extLst>
          </p:cNvPr>
          <p:cNvSpPr/>
          <p:nvPr/>
        </p:nvSpPr>
        <p:spPr>
          <a:xfrm>
            <a:off x="1141817" y="5006954"/>
            <a:ext cx="2710541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0EF0D-D6AA-BA4E-B8BD-2A3B62160CCC}"/>
              </a:ext>
            </a:extLst>
          </p:cNvPr>
          <p:cNvSpPr txBox="1"/>
          <p:nvPr/>
        </p:nvSpPr>
        <p:spPr>
          <a:xfrm>
            <a:off x="1680560" y="694848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E8ABD-FD01-974D-9486-AE0110D66A0C}"/>
              </a:ext>
            </a:extLst>
          </p:cNvPr>
          <p:cNvSpPr txBox="1"/>
          <p:nvPr/>
        </p:nvSpPr>
        <p:spPr>
          <a:xfrm>
            <a:off x="1595985" y="6467477"/>
            <a:ext cx="17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Outputs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2BD58-F576-6F4E-8B6E-806EDA7A1FEB}"/>
              </a:ext>
            </a:extLst>
          </p:cNvPr>
          <p:cNvSpPr/>
          <p:nvPr/>
        </p:nvSpPr>
        <p:spPr>
          <a:xfrm>
            <a:off x="1110343" y="3136978"/>
            <a:ext cx="2710541" cy="14236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 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185DF-77F8-EB4E-8BD1-365DBF961EC7}"/>
              </a:ext>
            </a:extLst>
          </p:cNvPr>
          <p:cNvSpPr txBox="1"/>
          <p:nvPr/>
        </p:nvSpPr>
        <p:spPr>
          <a:xfrm>
            <a:off x="5040085" y="1937656"/>
            <a:ext cx="39406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Step 3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At the end of the cycle, the values from the output table are written to the physical outputs to exercise control over the system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beginning of the next cycle, the PLC will repeat this three-step sequence again starting with Step 1</a:t>
            </a: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141C4156-B6CB-FC4F-B791-08503FB15A09}"/>
              </a:ext>
            </a:extLst>
          </p:cNvPr>
          <p:cNvSpPr/>
          <p:nvPr/>
        </p:nvSpPr>
        <p:spPr>
          <a:xfrm>
            <a:off x="4002507" y="5346250"/>
            <a:ext cx="478971" cy="72934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379BF-17F0-6745-A042-D13B8059F78F}"/>
              </a:ext>
            </a:extLst>
          </p:cNvPr>
          <p:cNvSpPr txBox="1"/>
          <p:nvPr/>
        </p:nvSpPr>
        <p:spPr>
          <a:xfrm>
            <a:off x="282076" y="3575164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PLC</a:t>
            </a:r>
          </a:p>
        </p:txBody>
      </p:sp>
    </p:spTree>
    <p:extLst>
      <p:ext uri="{BB962C8B-B14F-4D97-AF65-F5344CB8AC3E}">
        <p14:creationId xmlns:p14="http://schemas.microsoft.com/office/powerpoint/2010/main" val="15709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8" y="0"/>
            <a:ext cx="8556171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Cycle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170"/>
            <a:ext cx="8229600" cy="4712569"/>
          </a:xfrm>
        </p:spPr>
        <p:txBody>
          <a:bodyPr>
            <a:normAutofit fontScale="92500" lnSpcReduction="10000"/>
          </a:bodyPr>
          <a:lstStyle/>
          <a:p>
            <a:pPr marL="514350" indent="-457200"/>
            <a:r>
              <a:rPr lang="en-US" b="1" i="1" dirty="0">
                <a:solidFill>
                  <a:srgbClr val="7030A0"/>
                </a:solidFill>
              </a:rPr>
              <a:t>Cycle time </a:t>
            </a:r>
            <a:r>
              <a:rPr lang="en-US" dirty="0"/>
              <a:t>duration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driven by the physics of the physical system (and the computing capabilities of the PLC)</a:t>
            </a:r>
          </a:p>
          <a:p>
            <a:pPr marL="914400" lvl="1" indent="-457200"/>
            <a:r>
              <a:rPr lang="en-US" dirty="0"/>
              <a:t>A system whose state changes very slowly over time can have a longer cycle time</a:t>
            </a:r>
          </a:p>
          <a:p>
            <a:pPr lvl="2"/>
            <a:r>
              <a:rPr lang="en-US" dirty="0"/>
              <a:t>Example:  Electric water heater</a:t>
            </a:r>
          </a:p>
          <a:p>
            <a:pPr lvl="5"/>
            <a:r>
              <a:rPr lang="en-US" dirty="0"/>
              <a:t>Slow to empty, slow to reheat</a:t>
            </a:r>
          </a:p>
          <a:p>
            <a:pPr marL="914400" lvl="1" indent="-457200"/>
            <a:r>
              <a:rPr lang="en-US" dirty="0"/>
              <a:t>A system whose state changes rapidly will require a much shorter cycle time so the PLC can maintain control of the physical system</a:t>
            </a:r>
          </a:p>
          <a:p>
            <a:pPr lvl="2"/>
            <a:r>
              <a:rPr lang="en-US" dirty="0"/>
              <a:t>Example:  First stage of a liquid-fueled rocket</a:t>
            </a:r>
          </a:p>
          <a:p>
            <a:pPr lvl="5"/>
            <a:r>
              <a:rPr lang="en-US" dirty="0"/>
              <a:t>Rapid change in speed, altitude, and mass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Algorithm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68"/>
            <a:ext cx="8229600" cy="45509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OpenPLC</a:t>
            </a:r>
            <a:r>
              <a:rPr lang="en-US" dirty="0"/>
              <a:t> platform is compatible with all five standard representations of control algorithm logic (as defined by </a:t>
            </a:r>
            <a:r>
              <a:rPr lang="en-US" b="1" i="1" dirty="0"/>
              <a:t>IEC-61131-3</a:t>
            </a:r>
            <a:r>
              <a:rPr lang="en-US" dirty="0"/>
              <a:t>) including</a:t>
            </a:r>
          </a:p>
          <a:p>
            <a:pPr lvl="1"/>
            <a:r>
              <a:rPr lang="en-US" dirty="0"/>
              <a:t>Ladder Logic (LD)</a:t>
            </a:r>
          </a:p>
          <a:p>
            <a:pPr lvl="1"/>
            <a:r>
              <a:rPr lang="en-US" dirty="0"/>
              <a:t>Structured Text (ST)</a:t>
            </a:r>
          </a:p>
          <a:p>
            <a:pPr lvl="1"/>
            <a:r>
              <a:rPr lang="en-US" dirty="0"/>
              <a:t>Instruction List (IL)</a:t>
            </a:r>
          </a:p>
          <a:p>
            <a:pPr lvl="1"/>
            <a:r>
              <a:rPr lang="en-US" dirty="0"/>
              <a:t>Function Block Diagram (FBD)</a:t>
            </a:r>
          </a:p>
          <a:p>
            <a:pPr lvl="1"/>
            <a:r>
              <a:rPr lang="en-US" dirty="0"/>
              <a:t>Sequential Function Chart (SFC)</a:t>
            </a:r>
          </a:p>
          <a:p>
            <a:r>
              <a:rPr lang="en-US" dirty="0"/>
              <a:t>The </a:t>
            </a:r>
            <a:r>
              <a:rPr lang="en-US" b="1" i="1" dirty="0" err="1">
                <a:solidFill>
                  <a:srgbClr val="0070C0"/>
                </a:solidFill>
              </a:rPr>
              <a:t>OpenPLC</a:t>
            </a:r>
            <a:r>
              <a:rPr lang="en-US" b="1" i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converts all representations into Structured Text prior to compilation</a:t>
            </a:r>
          </a:p>
          <a:p>
            <a:r>
              <a:rPr lang="en-US" dirty="0"/>
              <a:t>Today we will focus on </a:t>
            </a:r>
            <a:r>
              <a:rPr lang="en-US" b="1" i="1" dirty="0">
                <a:solidFill>
                  <a:srgbClr val="7030A0"/>
                </a:solidFill>
              </a:rPr>
              <a:t>Ladder Logic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D71D-B5FE-B349-80B8-3A7375F3CD4B}"/>
              </a:ext>
            </a:extLst>
          </p:cNvPr>
          <p:cNvSpPr txBox="1"/>
          <p:nvPr/>
        </p:nvSpPr>
        <p:spPr>
          <a:xfrm>
            <a:off x="76200" y="6499124"/>
            <a:ext cx="4383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www.openplcproject.com</a:t>
            </a:r>
            <a:r>
              <a:rPr lang="en-US" sz="1400" dirty="0"/>
              <a:t>/reference-what-is-a-plc</a:t>
            </a:r>
          </a:p>
        </p:txBody>
      </p:sp>
    </p:spTree>
    <p:extLst>
      <p:ext uri="{BB962C8B-B14F-4D97-AF65-F5344CB8AC3E}">
        <p14:creationId xmlns:p14="http://schemas.microsoft.com/office/powerpoint/2010/main" val="51321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1262</Words>
  <Application>Microsoft Macintosh PowerPoint</Application>
  <PresentationFormat>On-screen Show (4:3)</PresentationFormat>
  <Paragraphs>216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Lesson 01 Programmable Logic Controllers and Ladder Logic Programming</vt:lpstr>
      <vt:lpstr>Outline</vt:lpstr>
      <vt:lpstr>Introduction to PLCs</vt:lpstr>
      <vt:lpstr>Programmable Logic Controllers (PLCs)</vt:lpstr>
      <vt:lpstr>Overview PLC Operation - 1</vt:lpstr>
      <vt:lpstr>Overview PLC Operation - 2</vt:lpstr>
      <vt:lpstr>Overview PLC Operation - 3</vt:lpstr>
      <vt:lpstr>Cycle Time</vt:lpstr>
      <vt:lpstr>Control Algorithm Representation</vt:lpstr>
      <vt:lpstr>Ladder Logic Programming</vt:lpstr>
      <vt:lpstr>What is Ladder Logic?</vt:lpstr>
      <vt:lpstr>Ladder Logic Structure</vt:lpstr>
      <vt:lpstr>Sample Ladder Logic Rung</vt:lpstr>
      <vt:lpstr>Ladder Logic Symbols - 1</vt:lpstr>
      <vt:lpstr>Ladder Logic Symbols - 2</vt:lpstr>
      <vt:lpstr>Ladder Logic Symbols - 3</vt:lpstr>
      <vt:lpstr>Ladder Logic Symbols - 4</vt:lpstr>
      <vt:lpstr>Ladder Logic Symbols - 5</vt:lpstr>
      <vt:lpstr>Sample Ladder Logic in OpenPLC Editor</vt:lpstr>
      <vt:lpstr>OpenPLC Editor</vt:lpstr>
      <vt:lpstr>Install OpenPLC Editor</vt:lpstr>
      <vt:lpstr>Enter Ladder Logic - 1</vt:lpstr>
      <vt:lpstr>Enter Ladder Logic - 2</vt:lpstr>
      <vt:lpstr>Enter Ladder Logic - 3</vt:lpstr>
      <vt:lpstr>Enter Ladder Logic - 4</vt:lpstr>
      <vt:lpstr>Enter Ladder Logic - 5</vt:lpstr>
      <vt:lpstr>Enter Ladder Logic - 6</vt:lpstr>
      <vt:lpstr>Enter Ladder Logic - 7</vt:lpstr>
      <vt:lpstr>Enter Ladder Logic - 8</vt:lpstr>
      <vt:lpstr>Enter Ladder Logic - 9</vt:lpstr>
      <vt:lpstr>Enter Ladder Logic - 10</vt:lpstr>
      <vt:lpstr>Enter Ladder Logic - 11</vt:lpstr>
      <vt:lpstr>Suggested Reading</vt:lpstr>
      <vt:lpstr>Hands-On Laboratory Exercise #1</vt:lpstr>
      <vt:lpstr>Laboratory Exercise #1 Instructions - 1</vt:lpstr>
      <vt:lpstr>Laboratory Exercise #1 Instructions - 2</vt:lpstr>
      <vt:lpstr>Laboratory Exercise #1 Instructions - 3</vt:lpstr>
      <vt:lpstr>Laboratory Exercise #1 Instructions - 4</vt:lpstr>
    </vt:vector>
  </TitlesOfParts>
  <Company>University of Alabama in Huntsville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649 Advanced Information Assurance</dc:title>
  <dc:creator>David Coe</dc:creator>
  <cp:lastModifiedBy>Microsoft Office User</cp:lastModifiedBy>
  <cp:revision>236</cp:revision>
  <dcterms:created xsi:type="dcterms:W3CDTF">2015-09-26T03:14:59Z</dcterms:created>
  <dcterms:modified xsi:type="dcterms:W3CDTF">2019-05-31T13:45:12Z</dcterms:modified>
</cp:coreProperties>
</file>